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31"/>
  </p:notesMasterIdLst>
  <p:sldIdLst>
    <p:sldId id="257" r:id="rId2"/>
    <p:sldId id="1012" r:id="rId3"/>
    <p:sldId id="996" r:id="rId4"/>
    <p:sldId id="997" r:id="rId5"/>
    <p:sldId id="998" r:id="rId6"/>
    <p:sldId id="1000" r:id="rId7"/>
    <p:sldId id="1001" r:id="rId8"/>
    <p:sldId id="1013" r:id="rId9"/>
    <p:sldId id="1002" r:id="rId10"/>
    <p:sldId id="1003" r:id="rId11"/>
    <p:sldId id="1004" r:id="rId12"/>
    <p:sldId id="1005" r:id="rId13"/>
    <p:sldId id="1006" r:id="rId14"/>
    <p:sldId id="1007" r:id="rId15"/>
    <p:sldId id="1010" r:id="rId16"/>
    <p:sldId id="1011" r:id="rId17"/>
    <p:sldId id="1008" r:id="rId18"/>
    <p:sldId id="1009" r:id="rId19"/>
    <p:sldId id="985" r:id="rId20"/>
    <p:sldId id="1021" r:id="rId21"/>
    <p:sldId id="1022" r:id="rId22"/>
    <p:sldId id="1015" r:id="rId23"/>
    <p:sldId id="256" r:id="rId24"/>
    <p:sldId id="1016" r:id="rId25"/>
    <p:sldId id="1017" r:id="rId26"/>
    <p:sldId id="1018" r:id="rId27"/>
    <p:sldId id="1019" r:id="rId28"/>
    <p:sldId id="1020" r:id="rId29"/>
    <p:sldId id="821" r:id="rId30"/>
  </p:sldIdLst>
  <p:sldSz cx="12192000" cy="6858000"/>
  <p:notesSz cx="6858000" cy="9144000"/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1"/>
    <p:restoredTop sz="95859"/>
  </p:normalViewPr>
  <p:slideViewPr>
    <p:cSldViewPr snapToObjects="1">
      <p:cViewPr varScale="1">
        <p:scale>
          <a:sx n="97" d="100"/>
          <a:sy n="97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70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3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4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2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5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6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21.04.21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21.04.21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tiff"/><Relationship Id="rId4" Type="http://schemas.openxmlformats.org/officeDocument/2006/relationships/hyperlink" Target="mailto:is3-teaching@wiso.uni-koeln.d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2 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4/21/21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1: MSE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EEEBF9D-3A69-9942-831D-19AD5FC8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41" y="2492896"/>
            <a:ext cx="6680200" cy="1752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B0B2F0-1C5B-E047-9A9A-79004FDA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552700"/>
            <a:ext cx="6680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6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1: MSE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46AF12-BFDF-AD46-A2B0-0290F5F5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91" y="2420888"/>
            <a:ext cx="6972300" cy="660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0F1ECE-2FA8-E346-A4D7-608E83D8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111" y="484257"/>
            <a:ext cx="65151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7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1: MSE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46AF12-BFDF-AD46-A2B0-0290F5F5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91" y="2420888"/>
            <a:ext cx="6972300" cy="660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4A86FF-71FB-1C41-B62A-1D826EB05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091" y="3112458"/>
            <a:ext cx="6769100" cy="965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7362266-9B56-A943-8E12-5F2847CCF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111" y="484257"/>
            <a:ext cx="65151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93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1: MSE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5D0EA1-6738-A140-9AB5-47935A39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2708920"/>
            <a:ext cx="6756400" cy="381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B6F30E2-57A2-8549-8B09-9CE78871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3212976"/>
            <a:ext cx="7632700" cy="111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DA0E4-6755-744B-9B51-6A4C6E865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111" y="484257"/>
            <a:ext cx="65151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2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2: R^2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5F16FD-4917-864A-86B2-389F278B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41" y="2543200"/>
            <a:ext cx="7035800" cy="571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BF89A7-B190-624F-9FF0-215B5969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111" y="484257"/>
            <a:ext cx="65151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2: R^2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C599D9-A95D-EE4A-B7F2-58B89EE7F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27" y="3482307"/>
            <a:ext cx="4229100" cy="1384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05F16FD-4917-864A-86B2-389F278B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41" y="2543200"/>
            <a:ext cx="7035800" cy="571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E3280F5-378B-CD44-A4AF-28D6EDF1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111" y="484257"/>
            <a:ext cx="65151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1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2: R^2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BC427E-1C32-964E-9C02-B6E3AF5F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77" y="2346350"/>
            <a:ext cx="5791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2: R^2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BC427E-1C32-964E-9C02-B6E3AF5F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77" y="2346350"/>
            <a:ext cx="5791200" cy="482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92BE0BB-C6C0-814C-BAE4-C8006E9D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828" y="3109291"/>
            <a:ext cx="7200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5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2: R^2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65D247-8332-914D-BD12-071E354F4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57"/>
          <a:stretch/>
        </p:blipFill>
        <p:spPr>
          <a:xfrm>
            <a:off x="1055440" y="1862757"/>
            <a:ext cx="4749800" cy="31523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CD182B3-18EF-5D4F-B2AF-D52752619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52"/>
          <a:stretch/>
        </p:blipFill>
        <p:spPr>
          <a:xfrm>
            <a:off x="6744072" y="1862757"/>
            <a:ext cx="4749800" cy="31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51384" y="3760863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43955" y="166857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51594" y="277657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91544" y="1928787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91544" y="3068960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Calculation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Box 391">
            <a:extLst>
              <a:ext uri="{FF2B5EF4-FFF2-40B4-BE49-F238E27FC236}">
                <a16:creationId xmlns:a16="http://schemas.microsoft.com/office/drawing/2014/main" id="{0AC3B067-8836-8E42-92BC-F47C6B262E3D}"/>
              </a:ext>
            </a:extLst>
          </p:cNvPr>
          <p:cNvSpPr txBox="1"/>
          <p:nvPr/>
        </p:nvSpPr>
        <p:spPr>
          <a:xfrm>
            <a:off x="654452" y="3722391"/>
            <a:ext cx="793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III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E6CB564-6501-974A-B288-7C6F81E57439}"/>
              </a:ext>
            </a:extLst>
          </p:cNvPr>
          <p:cNvSpPr txBox="1"/>
          <p:nvPr/>
        </p:nvSpPr>
        <p:spPr>
          <a:xfrm>
            <a:off x="1991544" y="4014779"/>
            <a:ext cx="566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2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39544" y="1712348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43955" y="166857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51594" y="277657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91544" y="1928787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91544" y="3068960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Calculation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Box 391">
            <a:extLst>
              <a:ext uri="{FF2B5EF4-FFF2-40B4-BE49-F238E27FC236}">
                <a16:creationId xmlns:a16="http://schemas.microsoft.com/office/drawing/2014/main" id="{0AC3B067-8836-8E42-92BC-F47C6B262E3D}"/>
              </a:ext>
            </a:extLst>
          </p:cNvPr>
          <p:cNvSpPr txBox="1"/>
          <p:nvPr/>
        </p:nvSpPr>
        <p:spPr>
          <a:xfrm>
            <a:off x="654452" y="3722391"/>
            <a:ext cx="793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III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E6CB564-6501-974A-B288-7C6F81E57439}"/>
              </a:ext>
            </a:extLst>
          </p:cNvPr>
          <p:cNvSpPr txBox="1"/>
          <p:nvPr/>
        </p:nvSpPr>
        <p:spPr>
          <a:xfrm>
            <a:off x="1991544" y="4014779"/>
            <a:ext cx="566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15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3: Working </a:t>
            </a:r>
            <a:r>
              <a:rPr lang="de-DE" dirty="0" err="1"/>
              <a:t>with</a:t>
            </a:r>
            <a:r>
              <a:rPr lang="de-DE" dirty="0"/>
              <a:t> Pandas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7A492C-5300-864C-B089-B5C354CC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495550"/>
            <a:ext cx="7391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85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3: </a:t>
            </a:r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3F05FC-C2D4-5A4E-A160-0C0308E6C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981200"/>
            <a:ext cx="6985000" cy="2895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12AC0F-2E65-0F47-8A74-4C5BEEF9E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956" y="167881"/>
            <a:ext cx="2590842" cy="17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2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workshop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98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matplotlib.org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/3.2.1/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contents.html</a:t>
            </a:r>
            <a:endParaRPr lang="en-US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Textframe 20">
            <a:extLst>
              <a:ext uri="{FF2B5EF4-FFF2-40B4-BE49-F238E27FC236}">
                <a16:creationId xmlns:a16="http://schemas.microsoft.com/office/drawing/2014/main" id="{C72EFA5D-346C-9742-8146-B4D9D6C8F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835" y="1995308"/>
            <a:ext cx="6032460" cy="332398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kumimoji="0" lang="en-US" sz="2000" b="0" u="none" strike="noStrike" kern="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Extensive documentation </a:t>
            </a:r>
            <a:r>
              <a:rPr kumimoji="0" lang="en-US" sz="2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– 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The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documentation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extensive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in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detail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BUT also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hard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beginners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. 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endParaRPr lang="de-DE" sz="20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Digging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through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code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tedious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time-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consuming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(+70.000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lines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). 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endParaRPr lang="de-DE" sz="20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Thus,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will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cover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important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concept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without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commencing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an "Indiana Jones" like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adventure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through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codebase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endParaRPr lang="de-DE" sz="20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endParaRPr lang="de-DE" sz="20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US" sz="2000" b="0" u="none" strike="noStrike" kern="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BED91-ED13-8B43-A899-BF4E0844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3665567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7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History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48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www.anaconda.com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/distribution/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31A7DF7-A53D-5545-945B-EE0495E0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1534695"/>
            <a:ext cx="2819400" cy="37846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8E83506-12B6-5D4F-9C69-5FD963CF27B1}"/>
              </a:ext>
            </a:extLst>
          </p:cNvPr>
          <p:cNvSpPr/>
          <p:nvPr/>
        </p:nvSpPr>
        <p:spPr>
          <a:xfrm>
            <a:off x="5345675" y="29969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b="1" dirty="0">
                <a:solidFill>
                  <a:srgbClr val="56565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John D. Hunter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 (1968 – 2012) was an American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neurobiologist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original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author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matplotlib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.</a:t>
            </a:r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99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The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hierarchy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48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alchetron.com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/John-D-Hunter 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07A3E4-CCE4-B748-B295-9529AB53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41" y="914670"/>
            <a:ext cx="4608512" cy="434803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C909B6-EB94-A04D-91AE-D31CB9090705}"/>
              </a:ext>
            </a:extLst>
          </p:cNvPr>
          <p:cNvSpPr/>
          <p:nvPr/>
        </p:nvSpPr>
        <p:spPr>
          <a:xfrm>
            <a:off x="1762893" y="3088686"/>
            <a:ext cx="2521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plt.plot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([1, 2, 3])</a:t>
            </a:r>
            <a:endParaRPr lang="en-US" sz="3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B30AAFC-4652-4645-A419-30F318B196E2}"/>
              </a:ext>
            </a:extLst>
          </p:cNvPr>
          <p:cNvCxnSpPr>
            <a:stCxn id="8" idx="3"/>
          </p:cNvCxnSpPr>
          <p:nvPr/>
        </p:nvCxnSpPr>
        <p:spPr>
          <a:xfrm flipV="1">
            <a:off x="4284737" y="3381073"/>
            <a:ext cx="2027287" cy="1"/>
          </a:xfrm>
          <a:prstGeom prst="straightConnector1">
            <a:avLst/>
          </a:prstGeom>
          <a:ln w="5715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89EADBE7-9230-6F46-97D2-0A4CFD843CB3}"/>
              </a:ext>
            </a:extLst>
          </p:cNvPr>
          <p:cNvSpPr/>
          <p:nvPr/>
        </p:nvSpPr>
        <p:spPr>
          <a:xfrm>
            <a:off x="4172053" y="2964312"/>
            <a:ext cx="21856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222222"/>
                </a:solidFill>
                <a:latin typeface="SFMono-Regular"/>
              </a:rPr>
              <a:t>Create </a:t>
            </a:r>
            <a:r>
              <a:rPr lang="de-DE" sz="1200" dirty="0" err="1">
                <a:solidFill>
                  <a:srgbClr val="222222"/>
                </a:solidFill>
                <a:latin typeface="SFMono-Regular"/>
              </a:rPr>
              <a:t>tree</a:t>
            </a:r>
            <a:r>
              <a:rPr lang="de-DE" sz="1200" dirty="0">
                <a:solidFill>
                  <a:srgbClr val="222222"/>
                </a:solidFill>
                <a:latin typeface="SFMono-Regular"/>
              </a:rPr>
              <a:t>-like </a:t>
            </a:r>
            <a:r>
              <a:rPr lang="de-DE" sz="1200" dirty="0" err="1">
                <a:solidFill>
                  <a:srgbClr val="222222"/>
                </a:solidFill>
                <a:latin typeface="SFMono-Regular"/>
              </a:rPr>
              <a:t>object</a:t>
            </a:r>
            <a:r>
              <a:rPr lang="de-DE" sz="1200" dirty="0">
                <a:solidFill>
                  <a:srgbClr val="222222"/>
                </a:solidFill>
                <a:latin typeface="SFMono-Regular"/>
              </a:rPr>
              <a:t> </a:t>
            </a:r>
            <a:r>
              <a:rPr lang="de-DE" sz="1200" dirty="0" err="1">
                <a:solidFill>
                  <a:srgbClr val="222222"/>
                </a:solidFill>
                <a:latin typeface="SFMono-Regular"/>
              </a:rPr>
              <a:t>hierarchy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990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hood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070343" y="6192901"/>
            <a:ext cx="375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matplotlib.org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/examples/showcase/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anatomy.html</a:t>
            </a:r>
            <a:endParaRPr lang="en-US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A486DC-7112-F54F-9CB0-3283E9CDE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0"/>
          <a:stretch/>
        </p:blipFill>
        <p:spPr>
          <a:xfrm>
            <a:off x="3143672" y="881338"/>
            <a:ext cx="5472608" cy="51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Stateful</a:t>
            </a:r>
            <a:r>
              <a:rPr lang="de-DE" dirty="0"/>
              <a:t> versus </a:t>
            </a:r>
            <a:r>
              <a:rPr lang="de-DE" dirty="0" err="1"/>
              <a:t>Stateless</a:t>
            </a:r>
            <a:r>
              <a:rPr lang="de-DE" dirty="0"/>
              <a:t> Approach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070343" y="6192901"/>
            <a:ext cx="375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matplotlib.org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/examples/showcase/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anatomy.html</a:t>
            </a:r>
            <a:endParaRPr lang="en-US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3CC7BD0-EEBC-5647-99CF-F6C1AF21725D}"/>
              </a:ext>
            </a:extLst>
          </p:cNvPr>
          <p:cNvSpPr/>
          <p:nvPr/>
        </p:nvSpPr>
        <p:spPr>
          <a:xfrm>
            <a:off x="983432" y="2941797"/>
            <a:ext cx="35557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plt.plot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([1, 2, 3])</a:t>
            </a:r>
          </a:p>
          <a:p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plt.title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(„</a:t>
            </a:r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Hello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World“)</a:t>
            </a:r>
          </a:p>
          <a:p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plt.ylabels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(„</a:t>
            </a:r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Emissions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US" sz="3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44CAA-DDEF-8442-A852-EDCDD5D3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006663"/>
            <a:ext cx="3492500" cy="381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975506F-A211-6E45-8AA7-A341B423964B}"/>
              </a:ext>
            </a:extLst>
          </p:cNvPr>
          <p:cNvCxnSpPr/>
          <p:nvPr/>
        </p:nvCxnSpPr>
        <p:spPr>
          <a:xfrm flipV="1">
            <a:off x="4727848" y="3356992"/>
            <a:ext cx="2027287" cy="1"/>
          </a:xfrm>
          <a:prstGeom prst="straightConnector1">
            <a:avLst/>
          </a:prstGeom>
          <a:ln w="5715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A0615D6-CF72-7246-8F5C-5ADA867033CF}"/>
              </a:ext>
            </a:extLst>
          </p:cNvPr>
          <p:cNvSpPr/>
          <p:nvPr/>
        </p:nvSpPr>
        <p:spPr>
          <a:xfrm>
            <a:off x="7104112" y="3033826"/>
            <a:ext cx="43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Seems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like a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stateful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"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enviroment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“ but in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reality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it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just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mimics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stateful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behavior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.</a:t>
            </a:r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598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Stateful</a:t>
            </a:r>
            <a:r>
              <a:rPr lang="de-DE" dirty="0"/>
              <a:t> versus </a:t>
            </a:r>
            <a:r>
              <a:rPr lang="de-DE" dirty="0" err="1"/>
              <a:t>Stateless</a:t>
            </a:r>
            <a:r>
              <a:rPr lang="de-DE" dirty="0"/>
              <a:t> Approach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070343" y="6192901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realpython.com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/python-matplotlib-guide/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CA3199-5771-F24B-8832-E04C74CD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97050"/>
            <a:ext cx="8915400" cy="32639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3D884E0-D8D7-1D42-8AB9-45893D55A5B0}"/>
              </a:ext>
            </a:extLst>
          </p:cNvPr>
          <p:cNvSpPr/>
          <p:nvPr/>
        </p:nvSpPr>
        <p:spPr>
          <a:xfrm>
            <a:off x="4216936" y="5340990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Applies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almost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any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function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in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pyplot</a:t>
            </a:r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434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Stateful</a:t>
            </a:r>
            <a:r>
              <a:rPr lang="de-DE" dirty="0"/>
              <a:t> versus </a:t>
            </a:r>
            <a:r>
              <a:rPr lang="de-DE" dirty="0" err="1"/>
              <a:t>Stateless</a:t>
            </a:r>
            <a:r>
              <a:rPr lang="de-DE" dirty="0"/>
              <a:t> Approach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070343" y="6192901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realpython.com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/python-matplotlib-guide/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3D884E0-D8D7-1D42-8AB9-45893D55A5B0}"/>
              </a:ext>
            </a:extLst>
          </p:cNvPr>
          <p:cNvSpPr/>
          <p:nvPr/>
        </p:nvSpPr>
        <p:spPr>
          <a:xfrm>
            <a:off x="1778593" y="3235375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Bottom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line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interface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is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object-oriented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thus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is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built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upon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stateless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approach</a:t>
            </a:r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215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Multiple Choice </a:t>
            </a:r>
            <a:r>
              <a:rPr lang="de-DE" dirty="0" err="1"/>
              <a:t>Questions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9497BC-04F3-0D48-8DCB-CA1ADD2D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374900"/>
            <a:ext cx="68326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Multiple Choice </a:t>
            </a:r>
            <a:r>
              <a:rPr lang="de-DE" dirty="0" err="1"/>
              <a:t>Questions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9497BC-04F3-0D48-8DCB-CA1ADD2D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374900"/>
            <a:ext cx="6832600" cy="2108200"/>
          </a:xfrm>
          <a:prstGeom prst="rect">
            <a:avLst/>
          </a:prstGeom>
        </p:spPr>
      </p:pic>
      <p:sp>
        <p:nvSpPr>
          <p:cNvPr id="4" name="Rahmen 3">
            <a:extLst>
              <a:ext uri="{FF2B5EF4-FFF2-40B4-BE49-F238E27FC236}">
                <a16:creationId xmlns:a16="http://schemas.microsoft.com/office/drawing/2014/main" id="{16D1A8DA-B8C9-1045-98C6-0A06D599D021}"/>
              </a:ext>
            </a:extLst>
          </p:cNvPr>
          <p:cNvSpPr/>
          <p:nvPr/>
        </p:nvSpPr>
        <p:spPr>
          <a:xfrm>
            <a:off x="2823388" y="3863280"/>
            <a:ext cx="2411220" cy="509938"/>
          </a:xfrm>
          <a:prstGeom prst="fram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6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Multiple Choice </a:t>
            </a:r>
            <a:r>
              <a:rPr lang="de-DE" dirty="0" err="1"/>
              <a:t>Questions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9D7669-74CF-8A44-BEC9-86453262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2286000"/>
            <a:ext cx="6731000" cy="2286000"/>
          </a:xfrm>
          <a:prstGeom prst="rect">
            <a:avLst/>
          </a:prstGeom>
        </p:spPr>
      </p:pic>
      <p:sp>
        <p:nvSpPr>
          <p:cNvPr id="6" name="&quot;Nein&quot;-Symbol 5">
            <a:extLst>
              <a:ext uri="{FF2B5EF4-FFF2-40B4-BE49-F238E27FC236}">
                <a16:creationId xmlns:a16="http://schemas.microsoft.com/office/drawing/2014/main" id="{03D393F5-7E8D-344A-A42E-1FE236CB53BF}"/>
              </a:ext>
            </a:extLst>
          </p:cNvPr>
          <p:cNvSpPr/>
          <p:nvPr/>
        </p:nvSpPr>
        <p:spPr>
          <a:xfrm>
            <a:off x="3791744" y="1700808"/>
            <a:ext cx="4032448" cy="345638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3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3: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Multiple Choice </a:t>
            </a:r>
            <a:r>
              <a:rPr lang="de-DE" dirty="0" err="1"/>
              <a:t>Questions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38DCA4-F6CB-C742-8EB1-D4EEAAA1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390650"/>
            <a:ext cx="6781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1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3: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Multiple Choice </a:t>
            </a:r>
            <a:r>
              <a:rPr lang="de-DE" dirty="0" err="1"/>
              <a:t>Questions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38DCA4-F6CB-C742-8EB1-D4EEAAA1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390650"/>
            <a:ext cx="6781800" cy="4076700"/>
          </a:xfrm>
          <a:prstGeom prst="rect">
            <a:avLst/>
          </a:prstGeom>
        </p:spPr>
      </p:pic>
      <p:sp>
        <p:nvSpPr>
          <p:cNvPr id="6" name="Rahmen 5">
            <a:extLst>
              <a:ext uri="{FF2B5EF4-FFF2-40B4-BE49-F238E27FC236}">
                <a16:creationId xmlns:a16="http://schemas.microsoft.com/office/drawing/2014/main" id="{9E877D1A-BF7C-6041-A0CC-4D1EE87781A8}"/>
              </a:ext>
            </a:extLst>
          </p:cNvPr>
          <p:cNvSpPr/>
          <p:nvPr/>
        </p:nvSpPr>
        <p:spPr>
          <a:xfrm>
            <a:off x="2796884" y="4923454"/>
            <a:ext cx="2411220" cy="509938"/>
          </a:xfrm>
          <a:prstGeom prst="fram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3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51384" y="2852772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43955" y="166857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51594" y="277657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91544" y="1928787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91544" y="3068960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Calculation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Box 391">
            <a:extLst>
              <a:ext uri="{FF2B5EF4-FFF2-40B4-BE49-F238E27FC236}">
                <a16:creationId xmlns:a16="http://schemas.microsoft.com/office/drawing/2014/main" id="{0AC3B067-8836-8E42-92BC-F47C6B262E3D}"/>
              </a:ext>
            </a:extLst>
          </p:cNvPr>
          <p:cNvSpPr txBox="1"/>
          <p:nvPr/>
        </p:nvSpPr>
        <p:spPr>
          <a:xfrm>
            <a:off x="654452" y="3722391"/>
            <a:ext cx="793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III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E6CB564-6501-974A-B288-7C6F81E57439}"/>
              </a:ext>
            </a:extLst>
          </p:cNvPr>
          <p:cNvSpPr txBox="1"/>
          <p:nvPr/>
        </p:nvSpPr>
        <p:spPr>
          <a:xfrm>
            <a:off x="1991544" y="4014779"/>
            <a:ext cx="566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970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1: MSE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Calculation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3FDC4B-5849-1D47-8CCC-9206CA51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540000"/>
            <a:ext cx="6718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345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1002</Words>
  <Application>Microsoft Macintosh PowerPoint</Application>
  <PresentationFormat>Breitbild</PresentationFormat>
  <Paragraphs>109</Paragraphs>
  <Slides>29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Arial</vt:lpstr>
      <vt:lpstr>Arial Narrow</vt:lpstr>
      <vt:lpstr>Calibri</vt:lpstr>
      <vt:lpstr>SFMono-Regular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37</cp:revision>
  <dcterms:created xsi:type="dcterms:W3CDTF">2019-12-26T20:10:50Z</dcterms:created>
  <dcterms:modified xsi:type="dcterms:W3CDTF">2021-04-21T14:16:46Z</dcterms:modified>
</cp:coreProperties>
</file>